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10287000" cx="18288000"/>
  <p:notesSz cx="6858000" cy="9144000"/>
  <p:embeddedFontLst>
    <p:embeddedFont>
      <p:font typeface="Montserrat SemiBold"/>
      <p:regular r:id="rId12"/>
      <p:bold r:id="rId13"/>
      <p:italic r:id="rId14"/>
      <p:boldItalic r:id="rId15"/>
    </p:embeddedFont>
    <p:embeddedFont>
      <p:font typeface="Montserrat"/>
      <p:regular r:id="rId16"/>
      <p:bold r:id="rId17"/>
      <p:italic r:id="rId18"/>
      <p:boldItalic r:id="rId19"/>
    </p:embeddedFont>
    <p:embeddedFont>
      <p:font typeface="Montserrat ExtraBold"/>
      <p:bold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ExtraBo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MontserratExtraBold-boldItalic.fntdata"/><Relationship Id="rId13" Type="http://schemas.openxmlformats.org/officeDocument/2006/relationships/font" Target="fonts/MontserratSemiBold-bold.fntdata"/><Relationship Id="rId12" Type="http://schemas.openxmlformats.org/officeDocument/2006/relationships/font" Target="fonts/MontserratSemiBo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SemiBold-boldItalic.fntdata"/><Relationship Id="rId14" Type="http://schemas.openxmlformats.org/officeDocument/2006/relationships/font" Target="fonts/MontserratSemiBold-italic.fntdata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36bff265a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336bff265ad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36bff265a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36bff265ad_0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36bff265a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336bff265ad_0_1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36bff265ad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336bff265ad_0_1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15659100" y="9575800"/>
            <a:ext cx="2146300" cy="2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F0E2C"/>
                </a:solidFill>
                <a:latin typeface="Montserrat"/>
                <a:ea typeface="Montserrat"/>
                <a:cs typeface="Montserrat"/>
                <a:sym typeface="Montserrat"/>
              </a:rPr>
              <a:t>yoursitehere.com</a:t>
            </a:r>
            <a:endParaRPr/>
          </a:p>
        </p:txBody>
      </p:sp>
      <p:sp>
        <p:nvSpPr>
          <p:cNvPr id="86" name="Google Shape;86;p13"/>
          <p:cNvSpPr txBox="1"/>
          <p:nvPr/>
        </p:nvSpPr>
        <p:spPr>
          <a:xfrm>
            <a:off x="673100" y="2514600"/>
            <a:ext cx="12619800" cy="14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F1C56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3-dniowa wycieczka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596900" y="3771900"/>
            <a:ext cx="12619800" cy="26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rgbClr val="F1C56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po </a:t>
            </a:r>
            <a:r>
              <a:rPr lang="en-US" sz="8000">
                <a:solidFill>
                  <a:srgbClr val="F1C56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województwie</a:t>
            </a:r>
            <a:r>
              <a:rPr lang="en-US" sz="8000">
                <a:solidFill>
                  <a:srgbClr val="F1C56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kujawsko-pomorskim</a:t>
            </a:r>
            <a:endParaRPr sz="8000">
              <a:solidFill>
                <a:srgbClr val="F1C56C"/>
              </a:solidFill>
              <a:highlight>
                <a:schemeClr val="lt1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11200" y="5410200"/>
            <a:ext cx="48768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0E2C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50038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59436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68834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7823200"/>
            <a:ext cx="584200" cy="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4"/>
          <p:cNvSpPr txBox="1"/>
          <p:nvPr/>
        </p:nvSpPr>
        <p:spPr>
          <a:xfrm>
            <a:off x="977900" y="1676400"/>
            <a:ext cx="113157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1C56C"/>
                </a:solidFill>
                <a:latin typeface="Montserrat"/>
                <a:ea typeface="Montserrat"/>
                <a:cs typeface="Montserrat"/>
                <a:sym typeface="Montserrat"/>
              </a:rPr>
              <a:t>🗓️ Dzień 1 - Toruń: gotyk, pierniki i Mikołaj Kopernik</a:t>
            </a:r>
            <a:endParaRPr>
              <a:solidFill>
                <a:srgbClr val="F1C56C"/>
              </a:solidFill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828800" y="4165600"/>
            <a:ext cx="122295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Zwiedzanie starego miasta (UNESCO) - Ratusz, Krzywa </a:t>
            </a: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Wieża, Dom Kopernika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1828800" y="5105400"/>
            <a:ext cx="86646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Żywe Muzeum Piernika – warsztaty wypieku pierników</a:t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1828800" y="6045200"/>
            <a:ext cx="61326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Planetarium Toruń – pokaz o kosmosie</a:t>
            </a:r>
            <a:endParaRPr sz="27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1828800" y="6985000"/>
            <a:ext cx="99306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Obiad: Restauracja „Manekin” – naleśniki na słodko i wytrawnie</a:t>
            </a:r>
            <a:endParaRPr sz="27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1828800" y="7924800"/>
            <a:ext cx="44568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Wieczorny spacer nad Wisłą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03" name="Google Shape;10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4077343"/>
            <a:ext cx="584200" cy="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4"/>
          <p:cNvSpPr txBox="1"/>
          <p:nvPr/>
        </p:nvSpPr>
        <p:spPr>
          <a:xfrm>
            <a:off x="917844" y="8610600"/>
            <a:ext cx="120804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🛏️</a:t>
            </a: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Nocleg: Hotel </a:t>
            </a:r>
            <a:r>
              <a:rPr i="1"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Filmar</a:t>
            </a: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w Toruniu (pokój 2-os. ze śniadaniem)</a:t>
            </a:r>
            <a:endParaRPr sz="37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05" name="Google Shape;105;p14" title="CopernicusHouse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64642" y="0"/>
            <a:ext cx="3623358" cy="5003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0E2C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50038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59436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68834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7823200"/>
            <a:ext cx="584200" cy="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/>
          <p:cNvSpPr txBox="1"/>
          <p:nvPr/>
        </p:nvSpPr>
        <p:spPr>
          <a:xfrm>
            <a:off x="977900" y="1676400"/>
            <a:ext cx="113157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1C56C"/>
                </a:solidFill>
                <a:latin typeface="Montserrat"/>
                <a:ea typeface="Montserrat"/>
                <a:cs typeface="Montserrat"/>
                <a:sym typeface="Montserrat"/>
              </a:rPr>
              <a:t>🗓️ Dzień 2 – Bydgoszcz: miasto muzyki i wody</a:t>
            </a:r>
            <a:endParaRPr>
              <a:solidFill>
                <a:srgbClr val="F1C56C"/>
              </a:solidFill>
            </a:endParaRPr>
          </a:p>
        </p:txBody>
      </p:sp>
      <p:sp>
        <p:nvSpPr>
          <p:cNvPr id="115" name="Google Shape;115;p15"/>
          <p:cNvSpPr txBox="1"/>
          <p:nvPr/>
        </p:nvSpPr>
        <p:spPr>
          <a:xfrm>
            <a:off x="1828800" y="4165600"/>
            <a:ext cx="59364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Spływ tramwajem wodnym po Brdzie</a:t>
            </a:r>
            <a:b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6" name="Google Shape;116;p15"/>
          <p:cNvSpPr txBox="1"/>
          <p:nvPr/>
        </p:nvSpPr>
        <p:spPr>
          <a:xfrm>
            <a:off x="1828800" y="5105400"/>
            <a:ext cx="45804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Wyspa Młyńska i Opera Nova</a:t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7" name="Google Shape;117;p15"/>
          <p:cNvSpPr txBox="1"/>
          <p:nvPr/>
        </p:nvSpPr>
        <p:spPr>
          <a:xfrm>
            <a:off x="1828800" y="6045200"/>
            <a:ext cx="89070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Muzeum Mydła i Historii Brudu – interaktywne warsztaty</a:t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8" name="Google Shape;118;p15"/>
          <p:cNvSpPr txBox="1"/>
          <p:nvPr/>
        </p:nvSpPr>
        <p:spPr>
          <a:xfrm>
            <a:off x="1828800" y="6985000"/>
            <a:ext cx="90684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Obiad: Restauracja „Karczma Młyńska” – dania regionalne</a:t>
            </a:r>
            <a:endParaRPr sz="40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1828800" y="7924800"/>
            <a:ext cx="70182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Spacer po ulicy Długiej i Wenecji Bydgoskiej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20" name="Google Shape;12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4077343"/>
            <a:ext cx="584200" cy="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5"/>
          <p:cNvSpPr txBox="1"/>
          <p:nvPr/>
        </p:nvSpPr>
        <p:spPr>
          <a:xfrm>
            <a:off x="915544" y="8616407"/>
            <a:ext cx="106506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🛏️</a:t>
            </a: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Nocleg: Hotel </a:t>
            </a:r>
            <a:r>
              <a:rPr i="1"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Filmar</a:t>
            </a: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(druga noc w tym samym miejscu)</a:t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22" name="Google Shape;122;p15" title="226541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0600" y="0"/>
            <a:ext cx="7247401" cy="362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0E2C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50038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59436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68834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7823200"/>
            <a:ext cx="584200" cy="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 txBox="1"/>
          <p:nvPr/>
        </p:nvSpPr>
        <p:spPr>
          <a:xfrm>
            <a:off x="977900" y="1676400"/>
            <a:ext cx="113157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1C56C"/>
                </a:solidFill>
                <a:latin typeface="Montserrat"/>
                <a:ea typeface="Montserrat"/>
                <a:cs typeface="Montserrat"/>
                <a:sym typeface="Montserrat"/>
              </a:rPr>
              <a:t>🗓️ Dzień 3 – Ciechocinek: uzdrowisko z tężniami</a:t>
            </a:r>
            <a:endParaRPr b="1" sz="6000">
              <a:solidFill>
                <a:srgbClr val="F1C56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p16"/>
          <p:cNvSpPr txBox="1"/>
          <p:nvPr/>
        </p:nvSpPr>
        <p:spPr>
          <a:xfrm>
            <a:off x="1828800" y="4165600"/>
            <a:ext cx="79383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Zwiedzanie tężni solankowych i parku zdrojowego</a:t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3" name="Google Shape;133;p16"/>
          <p:cNvSpPr txBox="1"/>
          <p:nvPr/>
        </p:nvSpPr>
        <p:spPr>
          <a:xfrm>
            <a:off x="1828800" y="5105400"/>
            <a:ext cx="62271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Fontanna Grzybek i Muszla Koncertowa</a:t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4" name="Google Shape;134;p16"/>
          <p:cNvSpPr txBox="1"/>
          <p:nvPr/>
        </p:nvSpPr>
        <p:spPr>
          <a:xfrm>
            <a:off x="1828800" y="6045200"/>
            <a:ext cx="72927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Spacer po deptaku, zakup lokalnych pamiątek</a:t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5" name="Google Shape;135;p16"/>
          <p:cNvSpPr txBox="1"/>
          <p:nvPr/>
        </p:nvSpPr>
        <p:spPr>
          <a:xfrm>
            <a:off x="1828800" y="6985000"/>
            <a:ext cx="47742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Obiad: Restauracja „Teatralna”</a:t>
            </a:r>
            <a:endParaRPr sz="53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6" name="Google Shape;136;p16"/>
          <p:cNvSpPr txBox="1"/>
          <p:nvPr/>
        </p:nvSpPr>
        <p:spPr>
          <a:xfrm>
            <a:off x="1828800" y="7924800"/>
            <a:ext cx="70182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Powrót do domu po południu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37" name="Google Shape;13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4077343"/>
            <a:ext cx="584200" cy="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6"/>
          <p:cNvSpPr txBox="1"/>
          <p:nvPr/>
        </p:nvSpPr>
        <p:spPr>
          <a:xfrm>
            <a:off x="915544" y="8616407"/>
            <a:ext cx="106506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🛏️</a:t>
            </a: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Nocleg: Hotel </a:t>
            </a:r>
            <a:r>
              <a:rPr i="1"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Filmar</a:t>
            </a: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(druga noc w tym samym miejscu)</a:t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39" name="Google Shape;13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60900" y="0"/>
            <a:ext cx="6227100" cy="28810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0E2C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50038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59436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6883400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7823200"/>
            <a:ext cx="584200" cy="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7"/>
          <p:cNvSpPr txBox="1"/>
          <p:nvPr/>
        </p:nvSpPr>
        <p:spPr>
          <a:xfrm>
            <a:off x="977900" y="1676400"/>
            <a:ext cx="113157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1C56C"/>
                </a:solidFill>
                <a:latin typeface="Montserrat"/>
                <a:ea typeface="Montserrat"/>
                <a:cs typeface="Montserrat"/>
                <a:sym typeface="Montserrat"/>
              </a:rPr>
              <a:t>💸 Podsumowanie kosztów (dla 1 osoby)</a:t>
            </a:r>
            <a:endParaRPr b="1" sz="6000">
              <a:solidFill>
                <a:srgbClr val="F1C56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17"/>
          <p:cNvSpPr txBox="1"/>
          <p:nvPr/>
        </p:nvSpPr>
        <p:spPr>
          <a:xfrm>
            <a:off x="1828800" y="4165600"/>
            <a:ext cx="79383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Transport (pociągi / bus) (120zł)</a:t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0" name="Google Shape;150;p17"/>
          <p:cNvSpPr txBox="1"/>
          <p:nvPr/>
        </p:nvSpPr>
        <p:spPr>
          <a:xfrm>
            <a:off x="1828800" y="5105400"/>
            <a:ext cx="76317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Hotel (2 noce w Hotelu Filmar, pok. 2-os.) (300zł)</a:t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1" name="Google Shape;151;p17"/>
          <p:cNvSpPr txBox="1"/>
          <p:nvPr/>
        </p:nvSpPr>
        <p:spPr>
          <a:xfrm>
            <a:off x="1828800" y="6045200"/>
            <a:ext cx="72927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Bilety wstępu (muzea, planetarium) (100zł)</a:t>
            </a:r>
            <a:endParaRPr sz="24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2" name="Google Shape;152;p17"/>
          <p:cNvSpPr txBox="1"/>
          <p:nvPr/>
        </p:nvSpPr>
        <p:spPr>
          <a:xfrm>
            <a:off x="1828800" y="6985000"/>
            <a:ext cx="65985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Wyżywienie (3 obiady + przekąski) (150zł)</a:t>
            </a:r>
            <a:endParaRPr sz="5300">
              <a:solidFill>
                <a:srgbClr val="F1C56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3" name="Google Shape;153;p17"/>
          <p:cNvSpPr txBox="1"/>
          <p:nvPr/>
        </p:nvSpPr>
        <p:spPr>
          <a:xfrm>
            <a:off x="1828800" y="7924800"/>
            <a:ext cx="70182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Pamiątki, drobne wydatki (50zł)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54" name="Google Shape;15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4077343"/>
            <a:ext cx="58420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8737600"/>
            <a:ext cx="584200" cy="58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7"/>
          <p:cNvSpPr txBox="1"/>
          <p:nvPr/>
        </p:nvSpPr>
        <p:spPr>
          <a:xfrm>
            <a:off x="1828800" y="8839200"/>
            <a:ext cx="70182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1C56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Razem: 720zł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90425" y="4077350"/>
            <a:ext cx="48768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0E2C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/>
        </p:nvSpPr>
        <p:spPr>
          <a:xfrm>
            <a:off x="1563525" y="1791900"/>
            <a:ext cx="12101400" cy="16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600">
                <a:solidFill>
                  <a:srgbClr val="F1C56C"/>
                </a:solidFill>
                <a:latin typeface="Montserrat"/>
                <a:ea typeface="Montserrat"/>
                <a:cs typeface="Montserrat"/>
                <a:sym typeface="Montserrat"/>
              </a:rPr>
              <a:t>Dziękuję za uwagę</a:t>
            </a:r>
            <a:endParaRPr b="1" sz="9600">
              <a:solidFill>
                <a:srgbClr val="F1C56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3" name="Google Shape;163;p18" title="671ff5abda8d8fb7dd0e4fdf_9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18625" y="3717625"/>
            <a:ext cx="6569375" cy="656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918800"/>
            <a:ext cx="3146875" cy="136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24200" y="8918801"/>
            <a:ext cx="3146875" cy="136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